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rimson Pro Semi Bold" panose="020B0604020202020204" charset="0"/>
      <p:regular r:id="rId13"/>
    </p:embeddedFont>
    <p:embeddedFont>
      <p:font typeface="Heebo" panose="020F0502020204030204" pitchFamily="2" charset="-79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656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00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61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132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484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031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111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946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910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873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831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18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3064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821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92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833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656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014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7896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603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171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875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2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817602"/>
            <a:ext cx="6376035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Recommendations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6882" y="1925598"/>
            <a:ext cx="4224457" cy="2809637"/>
          </a:xfrm>
          <a:prstGeom prst="roundRect">
            <a:avLst>
              <a:gd name="adj" fmla="val 117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985957" y="2144673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693" y="2325410"/>
            <a:ext cx="295751" cy="2957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5957" y="3013591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5957" y="3482816"/>
            <a:ext cx="3786307" cy="1033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Promote exclusive benefits to convert the 73% non-subscriber base into recurring revenue.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2912" y="1925598"/>
            <a:ext cx="4224457" cy="2809637"/>
          </a:xfrm>
          <a:prstGeom prst="roundRect">
            <a:avLst>
              <a:gd name="adj" fmla="val 117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21987" y="2144673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2724" y="2325410"/>
            <a:ext cx="295751" cy="29575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1987" y="3013591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21987" y="3482816"/>
            <a:ext cx="3786307" cy="1033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Reward repeat buyers to move returning customers into the loyal segment.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38943" y="1925598"/>
            <a:ext cx="4224457" cy="2809637"/>
          </a:xfrm>
          <a:prstGeom prst="roundRect">
            <a:avLst>
              <a:gd name="adj" fmla="val 117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58018" y="2144673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38755" y="2325410"/>
            <a:ext cx="295751" cy="29575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8018" y="3013591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Review Discounts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58018" y="3482816"/>
            <a:ext cx="3786307" cy="1033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Balance promotional sales with margin control—839 customers spent above average despite discounts.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66882" y="4946809"/>
            <a:ext cx="6442472" cy="2465189"/>
          </a:xfrm>
          <a:prstGeom prst="roundRect">
            <a:avLst>
              <a:gd name="adj" fmla="val 13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985957" y="5165884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6693" y="5346621"/>
            <a:ext cx="295751" cy="29575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5957" y="603480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Highlight Top Products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985957" y="6504027"/>
            <a:ext cx="6004322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 highest-rated items like gloves and sandals in marketing campaigns.</a:t>
            </a:r>
            <a:endParaRPr lang="en-US" sz="1700" dirty="0"/>
          </a:p>
        </p:txBody>
      </p:sp>
      <p:sp>
        <p:nvSpPr>
          <p:cNvPr id="23" name="Shape 17"/>
          <p:cNvSpPr/>
          <p:nvPr/>
        </p:nvSpPr>
        <p:spPr>
          <a:xfrm>
            <a:off x="7420928" y="4946809"/>
            <a:ext cx="6442472" cy="2465189"/>
          </a:xfrm>
          <a:prstGeom prst="roundRect">
            <a:avLst>
              <a:gd name="adj" fmla="val 13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7640003" y="5165884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0739" y="5346621"/>
            <a:ext cx="295751" cy="29575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40003" y="603480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27" name="Text 20"/>
          <p:cNvSpPr/>
          <p:nvPr/>
        </p:nvSpPr>
        <p:spPr>
          <a:xfrm>
            <a:off x="7640003" y="6504027"/>
            <a:ext cx="6004322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Focus on high-revenue demographics: young adults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124783"/>
            <a:ext cx="1956316" cy="426244"/>
          </a:xfrm>
          <a:prstGeom prst="roundRect">
            <a:avLst>
              <a:gd name="adj" fmla="val 6386"/>
            </a:avLst>
          </a:prstGeom>
          <a:solidFill>
            <a:srgbClr val="CCD7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416278" y="1192768"/>
            <a:ext cx="16841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6417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Understanding Our Data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351282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280190" y="454461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03503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transaction records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93493" y="351282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8893493" y="454461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503503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Demographics, purchases, and behavior metrics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6795" y="351282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1506795" y="454461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506795" y="503503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Geographic diversity across customer base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80190" y="63788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Dataset includes customer demographics, purchase details, shopping behavior, and subscription status with minimal missing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3443" y="550188"/>
            <a:ext cx="6921222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Preparation &amp; Python Analysis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18" y="1537097"/>
            <a:ext cx="8066484" cy="55589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9660" y="4996048"/>
            <a:ext cx="2204346" cy="293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Load Data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1071" y="3579936"/>
            <a:ext cx="522009" cy="5220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28076" y="2661690"/>
            <a:ext cx="2275959" cy="293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Explore &amp; Clean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1108" y="3898198"/>
            <a:ext cx="522009" cy="5220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55931" y="5679717"/>
            <a:ext cx="2204345" cy="293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Handle Missing</a:t>
            </a:r>
            <a:endParaRPr lang="en-US" sz="18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1309" y="4216461"/>
            <a:ext cx="522009" cy="52200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512649" y="3276192"/>
            <a:ext cx="2204345" cy="293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Engineer Features</a:t>
            </a:r>
            <a:endParaRPr lang="en-US" sz="18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47542" y="4558213"/>
            <a:ext cx="522009" cy="52200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73443" y="7268885"/>
            <a:ext cx="821483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Systematic approach ensured data quality and consistency for downstream analysis.</a:t>
            </a:r>
            <a:endParaRPr lang="en-US" sz="1450" dirty="0"/>
          </a:p>
        </p:txBody>
      </p:sp>
      <p:sp>
        <p:nvSpPr>
          <p:cNvPr id="13" name="Shape 6"/>
          <p:cNvSpPr/>
          <p:nvPr/>
        </p:nvSpPr>
        <p:spPr>
          <a:xfrm>
            <a:off x="9551432" y="2051447"/>
            <a:ext cx="4213027" cy="1635204"/>
          </a:xfrm>
          <a:prstGeom prst="roundRect">
            <a:avLst>
              <a:gd name="adj" fmla="val 171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7"/>
          <p:cNvSpPr/>
          <p:nvPr/>
        </p:nvSpPr>
        <p:spPr>
          <a:xfrm>
            <a:off x="9738122" y="2238137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9738122" y="2683431"/>
            <a:ext cx="383964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Imputed missing review ratings using category medians; standardized column names to snake_case.</a:t>
            </a:r>
            <a:endParaRPr lang="en-US" sz="1450" dirty="0"/>
          </a:p>
        </p:txBody>
      </p:sp>
      <p:sp>
        <p:nvSpPr>
          <p:cNvPr id="16" name="Shape 9"/>
          <p:cNvSpPr/>
          <p:nvPr/>
        </p:nvSpPr>
        <p:spPr>
          <a:xfrm>
            <a:off x="9551432" y="3840242"/>
            <a:ext cx="4213027" cy="1635204"/>
          </a:xfrm>
          <a:prstGeom prst="roundRect">
            <a:avLst>
              <a:gd name="adj" fmla="val 171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0"/>
          <p:cNvSpPr/>
          <p:nvPr/>
        </p:nvSpPr>
        <p:spPr>
          <a:xfrm>
            <a:off x="9738122" y="4026932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9738122" y="4472226"/>
            <a:ext cx="383964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Created age_group bins and purchase_frequency_days for deeper segmentation analysis.</a:t>
            </a:r>
            <a:endParaRPr lang="en-US" sz="1450" dirty="0"/>
          </a:p>
        </p:txBody>
      </p:sp>
      <p:sp>
        <p:nvSpPr>
          <p:cNvPr id="19" name="Shape 12"/>
          <p:cNvSpPr/>
          <p:nvPr/>
        </p:nvSpPr>
        <p:spPr>
          <a:xfrm>
            <a:off x="9551432" y="5629037"/>
            <a:ext cx="4213027" cy="1363028"/>
          </a:xfrm>
          <a:prstGeom prst="roundRect">
            <a:avLst>
              <a:gd name="adj" fmla="val 205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3"/>
          <p:cNvSpPr/>
          <p:nvPr/>
        </p:nvSpPr>
        <p:spPr>
          <a:xfrm>
            <a:off x="9738122" y="5815727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21" name="Text 14"/>
          <p:cNvSpPr/>
          <p:nvPr/>
        </p:nvSpPr>
        <p:spPr>
          <a:xfrm>
            <a:off x="9738122" y="6261021"/>
            <a:ext cx="383964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Connected to PostgreSQL for structured SQL queries and business intelligence.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6507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085505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Male customers generate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$157,890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in total revenue compared to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$75,191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from female customers—more than double the contribution.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74118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significant gap suggests opportunities for targeted marketing campaigns to increase female customer engagement and spending.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0951" y="542211"/>
            <a:ext cx="1709737" cy="340400"/>
          </a:xfrm>
          <a:prstGeom prst="roundRect">
            <a:avLst>
              <a:gd name="adj" fmla="val 6513"/>
            </a:avLst>
          </a:prstGeom>
          <a:noFill/>
          <a:ln w="7620">
            <a:solidFill>
              <a:srgbClr val="2150F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418" y="638532"/>
            <a:ext cx="147757" cy="1477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993" y="605195"/>
            <a:ext cx="125122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TOP PERFORMERS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940951" y="942737"/>
            <a:ext cx="4618911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Highest-Rated Products</a:t>
            </a:r>
            <a:endParaRPr lang="en-US" sz="3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51" y="1745575"/>
            <a:ext cx="1766649" cy="17666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0951" y="3700224"/>
            <a:ext cx="230945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Gloves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940951" y="4079200"/>
            <a:ext cx="304609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3.86</a:t>
            </a: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average rating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046" y="1745575"/>
            <a:ext cx="1766649" cy="17666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75046" y="3700224"/>
            <a:ext cx="230945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Sandals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4175046" y="4079200"/>
            <a:ext cx="304609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3.84</a:t>
            </a: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average rating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140" y="1745575"/>
            <a:ext cx="1766649" cy="176664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09140" y="3700224"/>
            <a:ext cx="230945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Boots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7409140" y="4079200"/>
            <a:ext cx="304609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3.82</a:t>
            </a: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average rating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3235" y="1745575"/>
            <a:ext cx="1766649" cy="176664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643235" y="3700224"/>
            <a:ext cx="230945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Hat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0643235" y="4079200"/>
            <a:ext cx="304609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3.80</a:t>
            </a: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average rating</a:t>
            </a:r>
            <a:endParaRPr lang="en-US" sz="14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951" y="4648200"/>
            <a:ext cx="1766649" cy="176664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40951" y="6602849"/>
            <a:ext cx="230945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Skirt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940951" y="6981825"/>
            <a:ext cx="304609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3.78</a:t>
            </a: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average rating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940951" y="7419142"/>
            <a:ext cx="1274837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These top-rated products should be prominently featured in marketing campaigns and product recommendations to drive sales.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382" y="604480"/>
            <a:ext cx="7528441" cy="686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Segmentation Analysis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9382" y="1802725"/>
            <a:ext cx="8321873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Understanding customer loyalty patterns reveals opportunities for targeted retention strategies and personalized engagement.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82" y="2734866"/>
            <a:ext cx="8321873" cy="440995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639973" y="7175302"/>
            <a:ext cx="219789" cy="219789"/>
          </a:xfrm>
          <a:prstGeom prst="roundRect">
            <a:avLst>
              <a:gd name="adj" fmla="val 8321"/>
            </a:avLst>
          </a:prstGeom>
          <a:solidFill>
            <a:srgbClr val="00104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920722" y="7175302"/>
            <a:ext cx="521018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Loyal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319588" y="7175302"/>
            <a:ext cx="219789" cy="219789"/>
          </a:xfrm>
          <a:prstGeom prst="roundRect">
            <a:avLst>
              <a:gd name="adj" fmla="val 8321"/>
            </a:avLst>
          </a:prstGeom>
          <a:solidFill>
            <a:srgbClr val="012D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600337" y="7175302"/>
            <a:ext cx="94071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Returning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418898" y="7175302"/>
            <a:ext cx="219789" cy="219789"/>
          </a:xfrm>
          <a:prstGeom prst="roundRect">
            <a:avLst>
              <a:gd name="adj" fmla="val 8321"/>
            </a:avLst>
          </a:prstGeom>
          <a:solidFill>
            <a:srgbClr val="5478F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699647" y="7175302"/>
            <a:ext cx="438626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New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476899" y="1611035"/>
            <a:ext cx="4549973" cy="6023729"/>
          </a:xfrm>
          <a:prstGeom prst="roundRect">
            <a:avLst>
              <a:gd name="adj" fmla="val 725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696688" y="3282196"/>
            <a:ext cx="3297555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9696688" y="3907393"/>
            <a:ext cx="4110395" cy="207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80% of customers are loyal</a:t>
            </a:r>
            <a:r>
              <a:rPr lang="en-US" sz="170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demonstrating strong retention. Focus on converting the 18% returning segment into loyal customers through targeted loyalty programs and personalized incentives.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93382" y="410051"/>
            <a:ext cx="4098727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Subscription Status Impact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3879890" y="1997750"/>
            <a:ext cx="17903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27%</a:t>
            </a:r>
            <a:endParaRPr lang="en-US" sz="2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437" y="1087993"/>
            <a:ext cx="2183368" cy="21833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65364" y="3401020"/>
            <a:ext cx="1819513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Subscribers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2293382" y="3684389"/>
            <a:ext cx="496347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1,053 customers with subscriptions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8960048" y="1997750"/>
            <a:ext cx="17903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73%</a:t>
            </a:r>
            <a:endParaRPr lang="en-US" sz="2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595" y="1087993"/>
            <a:ext cx="2183368" cy="21833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945523" y="3401020"/>
            <a:ext cx="1819513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Non-Subscribers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373541" y="3684389"/>
            <a:ext cx="496347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2,847 customers without subscriptions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2293382" y="4993958"/>
            <a:ext cx="218336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Comparison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2293382" y="5360194"/>
            <a:ext cx="3284458" cy="797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Subscribers:</a:t>
            </a: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$62,645 total revenue ($59.49 avg spend)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Non-Subscribers:</a:t>
            </a: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$170,436 total revenue ($59.87 avg spend)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2293382" y="6241733"/>
            <a:ext cx="3284458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Despite similar average spending, the large non-subscriber base represents significant untapped potential for subscription growth.</a:t>
            </a:r>
            <a:endParaRPr lang="en-US" sz="11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504" y="4085630"/>
            <a:ext cx="6404015" cy="36289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1675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by Age Demographics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5893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Demographic Insights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241477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Young adults lead revenue generation at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$62,143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followed closely by middle-aged customers at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$59,197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534257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Revenue distribution is relatively balanced across age groups, suggesting broad market appeal. Tailor marketing messages to resonate with each demographic's unique preferences and shopping behaviors.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179320"/>
            <a:ext cx="2512100" cy="426244"/>
          </a:xfrm>
          <a:prstGeom prst="roundRect">
            <a:avLst>
              <a:gd name="adj" fmla="val 6386"/>
            </a:avLst>
          </a:prstGeom>
          <a:solidFill>
            <a:srgbClr val="CCD7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29878" y="2247305"/>
            <a:ext cx="223992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CATEGORY PERFORMANCE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696289"/>
            <a:ext cx="5996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Products by Category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45230"/>
            <a:ext cx="1497092" cy="9252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74369" y="3745230"/>
            <a:ext cx="2378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Accessories Leader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574369" y="4235648"/>
            <a:ext cx="23780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Jewelry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tops accessories with 171 orders, followed by sunglasses and belts at 161 orders each.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745230"/>
            <a:ext cx="1497092" cy="9252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16472" y="3745230"/>
            <a:ext cx="2378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Clothing Champion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016472" y="4235648"/>
            <a:ext cx="23780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Blouse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leads clothing category with 171 orders, with pants and shirts close behind at 171 and 169 orders.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745230"/>
            <a:ext cx="1497092" cy="9252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458575" y="3745230"/>
            <a:ext cx="2378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Footwear Favorite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1458575" y="4235648"/>
            <a:ext cx="23780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Sandals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dominate footwear with 160 orders, followed by shoes (150) and sneakers (145).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550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 Light</vt:lpstr>
      <vt:lpstr>Crimson Pro Semi Bold</vt:lpstr>
      <vt:lpstr>Arial</vt:lpstr>
      <vt:lpstr>Calibri</vt:lpstr>
      <vt:lpstr>Heebo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Aakash Padayachi</cp:lastModifiedBy>
  <cp:revision>2</cp:revision>
  <dcterms:created xsi:type="dcterms:W3CDTF">2026-02-16T10:09:04Z</dcterms:created>
  <dcterms:modified xsi:type="dcterms:W3CDTF">2026-02-16T10:10:29Z</dcterms:modified>
</cp:coreProperties>
</file>